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  <p:sldId id="268" r:id="rId10"/>
    <p:sldId id="269" r:id="rId11"/>
    <p:sldId id="266" r:id="rId12"/>
    <p:sldId id="270" r:id="rId13"/>
    <p:sldId id="271" r:id="rId14"/>
    <p:sldId id="272" r:id="rId15"/>
    <p:sldId id="261" r:id="rId16"/>
    <p:sldId id="273" r:id="rId17"/>
  </p:sldIdLst>
  <p:sldSz cx="12192000" cy="6858000"/>
  <p:notesSz cx="6858000" cy="9144000"/>
  <p:embeddedFontLst>
    <p:embeddedFont>
      <p:font typeface="標楷體" panose="03000509000000000000" pitchFamily="65" charset="-120"/>
      <p:regular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jf open 粉圓 1.1" panose="020F0500000000000000" pitchFamily="34" charset="-120"/>
      <p:regular r:id="rId2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BF27"/>
    <a:srgbClr val="9B8357"/>
    <a:srgbClr val="ED1C24"/>
    <a:srgbClr val="E48312"/>
    <a:srgbClr val="F8E0CF"/>
    <a:srgbClr val="F9E3D4"/>
    <a:srgbClr val="F1E3CB"/>
    <a:srgbClr val="F9B384"/>
    <a:srgbClr val="CA5116"/>
    <a:srgbClr val="581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7"/>
  </p:normalViewPr>
  <p:slideViewPr>
    <p:cSldViewPr snapToGrid="0" snapToObjects="1">
      <p:cViewPr>
        <p:scale>
          <a:sx n="57" d="100"/>
          <a:sy n="57" d="100"/>
        </p:scale>
        <p:origin x="-474" y="-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8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185864501312336"/>
          <c:y val="1.4092670445755978E-3"/>
          <c:w val="0.38773507217847769"/>
          <c:h val="0.9985907329554244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690-4F06-AA49-9D93C0002962}"/>
              </c:ext>
            </c:extLst>
          </c:dPt>
          <c:dPt>
            <c:idx val="1"/>
            <c:bubble3D val="0"/>
            <c:spPr>
              <a:solidFill>
                <a:srgbClr val="ED1C2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690-4F06-AA49-9D93C0002962}"/>
              </c:ext>
            </c:extLst>
          </c:dPt>
          <c:dPt>
            <c:idx val="2"/>
            <c:bubble3D val="0"/>
            <c:spPr>
              <a:solidFill>
                <a:srgbClr val="9B8357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9690-4F06-AA49-9D93C0002962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4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layout>
                <c:manualLayout>
                  <c:x val="0.13782012795275592"/>
                  <c:y val="-0.21828393585562669"/>
                </c:manualLayout>
              </c:layout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4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3-9690-4F06-AA49-9D93C0002962}"/>
                </c:ext>
              </c:extLst>
            </c:dLbl>
            <c:dLbl>
              <c:idx val="2"/>
              <c:layout>
                <c:manualLayout>
                  <c:x val="9.9229986876640419E-2"/>
                  <c:y val="0.15511384840495374"/>
                </c:manualLayout>
              </c:layout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4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layout>
                    <c:manualLayout>
                      <c:w val="0.11025352690288714"/>
                      <c:h val="0.1769441672798862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9690-4F06-AA49-9D93C0002962}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遊戲主體</c:v>
                </c:pt>
                <c:pt idx="1">
                  <c:v>模板建置</c:v>
                </c:pt>
                <c:pt idx="2">
                  <c:v>資料庫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0.5</c:v>
                </c:pt>
                <c:pt idx="1">
                  <c:v>0.3</c:v>
                </c:pt>
                <c:pt idx="2">
                  <c:v>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9690-4F06-AA49-9D93C000296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開始日期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工作表1!$A$2:$A$4</c:f>
              <c:strCache>
                <c:ptCount val="3"/>
                <c:pt idx="0">
                  <c:v>優化遊戲體驗</c:v>
                </c:pt>
                <c:pt idx="1">
                  <c:v>提升遊戲難度</c:v>
                </c:pt>
                <c:pt idx="2">
                  <c:v>專案送審</c:v>
                </c:pt>
              </c:strCache>
            </c:strRef>
          </c:cat>
          <c:val>
            <c:numRef>
              <c:f>工作表1!$B$2:$B$4</c:f>
              <c:numCache>
                <c:formatCode>m/d/yyyy</c:formatCode>
                <c:ptCount val="3"/>
                <c:pt idx="0" formatCode="m&quot;月&quot;d&quot;日&quot;;@">
                  <c:v>44013</c:v>
                </c:pt>
                <c:pt idx="1">
                  <c:v>44057</c:v>
                </c:pt>
                <c:pt idx="2">
                  <c:v>44101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FD6-4801-9DB2-C58A77234664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天數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7DD-481E-BA4C-8F10E9821777}"/>
              </c:ext>
            </c:extLst>
          </c:dPt>
          <c:dPt>
            <c:idx val="1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27DD-481E-BA4C-8F10E9821777}"/>
              </c:ext>
            </c:extLst>
          </c:dPt>
          <c:dPt>
            <c:idx val="2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7DD-481E-BA4C-8F10E9821777}"/>
              </c:ext>
            </c:extLst>
          </c:dPt>
          <c:cat>
            <c:strRef>
              <c:f>工作表1!$A$2:$A$4</c:f>
              <c:strCache>
                <c:ptCount val="3"/>
                <c:pt idx="0">
                  <c:v>優化遊戲體驗</c:v>
                </c:pt>
                <c:pt idx="1">
                  <c:v>提升遊戲難度</c:v>
                </c:pt>
                <c:pt idx="2">
                  <c:v>專案送審</c:v>
                </c:pt>
              </c:strCache>
            </c:str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45</c:v>
                </c:pt>
                <c:pt idx="1">
                  <c:v>45</c:v>
                </c:pt>
                <c:pt idx="2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FD6-4801-9DB2-C58A772346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6279936"/>
        <c:axId val="190490880"/>
      </c:barChart>
      <c:catAx>
        <c:axId val="14627993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f open 粉圓 1.1" panose="020F0500000000000000" pitchFamily="34" charset="-120"/>
                <a:ea typeface="jf open 粉圓 1.1" panose="020F0500000000000000" pitchFamily="34" charset="-120"/>
                <a:cs typeface="+mn-cs"/>
              </a:defRPr>
            </a:pPr>
            <a:endParaRPr lang="zh-TW"/>
          </a:p>
        </c:txPr>
        <c:crossAx val="190490880"/>
        <c:crosses val="autoZero"/>
        <c:auto val="1"/>
        <c:lblAlgn val="ctr"/>
        <c:lblOffset val="100"/>
        <c:noMultiLvlLbl val="0"/>
      </c:catAx>
      <c:valAx>
        <c:axId val="190490880"/>
        <c:scaling>
          <c:orientation val="minMax"/>
          <c:min val="44013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&quot;月&quot;d&quot;日&quot;;@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+mn-cs"/>
              </a:defRPr>
            </a:pPr>
            <a:endParaRPr lang="zh-TW"/>
          </a:p>
        </c:txPr>
        <c:crossAx val="146279936"/>
        <c:crosses val="autoZero"/>
        <c:crossBetween val="between"/>
        <c:majorUnit val="2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A0687-CFDC-4117-AAF8-88AD567645A9}" type="datetimeFigureOut">
              <a:rPr lang="zh-TW" altLang="en-US" smtClean="0"/>
              <a:t>2020/5/26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10129E-8F32-4FDB-B8F1-85CCC46FF3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4289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0129E-8F32-4FDB-B8F1-85CCC46FF3C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1697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BA1-AB21-D446-BC87-5AC1A4694426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113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7675-1277-754C-9BD5-3FFC99ABD4D1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13900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FEE8-7A09-334B-95E5-83EEE8E67404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2229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7968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F921D975-47B7-40FA-B919-8B79C77FC0F2}"/>
              </a:ext>
            </a:extLst>
          </p:cNvPr>
          <p:cNvGrpSpPr/>
          <p:nvPr userDrawn="1"/>
        </p:nvGrpSpPr>
        <p:grpSpPr>
          <a:xfrm>
            <a:off x="6096001" y="516096"/>
            <a:ext cx="6092916" cy="6342037"/>
            <a:chOff x="4572000" y="387072"/>
            <a:chExt cx="4569687" cy="4756528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xmlns="" id="{3D941B2F-ACDE-44DC-AD51-21CFD90B9D89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xmlns="" id="{F6BA73B4-BC5C-4378-A083-948505655B7B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xmlns="" id="{269974D1-7996-4667-BA09-83671B53C878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34" name="이등변 삼각형 49">
                  <a:extLst>
                    <a:ext uri="{FF2B5EF4-FFF2-40B4-BE49-F238E27FC236}">
                      <a16:creationId xmlns:a16="http://schemas.microsoft.com/office/drawing/2014/main" xmlns="" id="{28E40F27-2EBF-4762-A766-35C37FBBB4FC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xmlns="" id="{8F48F4F8-139B-4033-8A10-8F6699C3926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xmlns="" id="{1B13B33C-E953-4CCE-A9B0-8BAF1A14BCD1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xmlns="" id="{C8CF60D7-5C5A-451E-BE72-BA888208BAF2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xmlns="" id="{47DE17EC-22E7-4731-8B49-B51235A1DF1F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xmlns="" id="{548997DE-64C7-44A9-A88E-2031BD44F47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xmlns="" id="{4E2EBBBA-5F6E-4A7C-B230-6E02F5B0DE65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1371" y="3717033"/>
            <a:ext cx="5088565" cy="1440161"/>
          </a:xfrm>
          <a:prstGeom prst="rect">
            <a:avLst/>
          </a:prstGeom>
        </p:spPr>
        <p:txBody>
          <a:bodyPr anchor="ctr"/>
          <a:lstStyle>
            <a:lvl1pPr marL="0" indent="0"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 Placeholder 9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31174" y="5157192"/>
            <a:ext cx="5088565" cy="672075"/>
          </a:xfrm>
          <a:prstGeom prst="rect">
            <a:avLst/>
          </a:prstGeom>
        </p:spPr>
        <p:txBody>
          <a:bodyPr anchor="ctr"/>
          <a:lstStyle>
            <a:lvl1pPr marL="0" indent="0" algn="l" fontAlgn="auto">
              <a:spcBef>
                <a:spcPts val="0"/>
              </a:spcBef>
              <a:spcAft>
                <a:spcPts val="0"/>
              </a:spcAft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INSERT THE TITLE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OF YOUR PRESENTATION HERE   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309320"/>
            <a:ext cx="12192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893004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46628553-F51C-4CE7-A3A6-AB374655DC97}"/>
              </a:ext>
            </a:extLst>
          </p:cNvPr>
          <p:cNvGrpSpPr/>
          <p:nvPr userDrawn="1"/>
        </p:nvGrpSpPr>
        <p:grpSpPr>
          <a:xfrm>
            <a:off x="1048701" y="1486620"/>
            <a:ext cx="3094425" cy="3637565"/>
            <a:chOff x="5364088" y="1450891"/>
            <a:chExt cx="2320819" cy="2728174"/>
          </a:xfrm>
        </p:grpSpPr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xmlns="" id="{B5880087-04C4-411C-AEAA-74B23548761F}"/>
                </a:ext>
              </a:extLst>
            </p:cNvPr>
            <p:cNvSpPr/>
            <p:nvPr userDrawn="1"/>
          </p:nvSpPr>
          <p:spPr>
            <a:xfrm>
              <a:off x="5399290" y="2150906"/>
              <a:ext cx="2261257" cy="2028159"/>
            </a:xfrm>
            <a:custGeom>
              <a:avLst/>
              <a:gdLst>
                <a:gd name="connsiteX0" fmla="*/ 1012851 w 2261257"/>
                <a:gd name="connsiteY0" fmla="*/ 0 h 2028159"/>
                <a:gd name="connsiteX1" fmla="*/ 1226850 w 2261257"/>
                <a:gd name="connsiteY1" fmla="*/ 0 h 2028159"/>
                <a:gd name="connsiteX2" fmla="*/ 1283043 w 2261257"/>
                <a:gd name="connsiteY2" fmla="*/ 449131 h 2028159"/>
                <a:gd name="connsiteX3" fmla="*/ 1318239 w 2261257"/>
                <a:gd name="connsiteY3" fmla="*/ 455866 h 2028159"/>
                <a:gd name="connsiteX4" fmla="*/ 1530113 w 2261257"/>
                <a:gd name="connsiteY4" fmla="*/ 605602 h 2028159"/>
                <a:gd name="connsiteX5" fmla="*/ 1548314 w 2261257"/>
                <a:gd name="connsiteY5" fmla="*/ 639136 h 2028159"/>
                <a:gd name="connsiteX6" fmla="*/ 1577154 w 2261257"/>
                <a:gd name="connsiteY6" fmla="*/ 636229 h 2028159"/>
                <a:gd name="connsiteX7" fmla="*/ 1914152 w 2261257"/>
                <a:gd name="connsiteY7" fmla="*/ 859606 h 2028159"/>
                <a:gd name="connsiteX8" fmla="*/ 1919810 w 2261257"/>
                <a:gd name="connsiteY8" fmla="*/ 877832 h 2028159"/>
                <a:gd name="connsiteX9" fmla="*/ 1932155 w 2261257"/>
                <a:gd name="connsiteY9" fmla="*/ 874000 h 2028159"/>
                <a:gd name="connsiteX10" fmla="*/ 1981836 w 2261257"/>
                <a:gd name="connsiteY10" fmla="*/ 868991 h 2028159"/>
                <a:gd name="connsiteX11" fmla="*/ 2223343 w 2261257"/>
                <a:gd name="connsiteY11" fmla="*/ 1065825 h 2028159"/>
                <a:gd name="connsiteX12" fmla="*/ 2225319 w 2261257"/>
                <a:gd name="connsiteY12" fmla="*/ 1085429 h 2028159"/>
                <a:gd name="connsiteX13" fmla="*/ 2261257 w 2261257"/>
                <a:gd name="connsiteY13" fmla="*/ 1089052 h 2028159"/>
                <a:gd name="connsiteX14" fmla="*/ 2259340 w 2261257"/>
                <a:gd name="connsiteY14" fmla="*/ 1101612 h 2028159"/>
                <a:gd name="connsiteX15" fmla="*/ 1122505 w 2261257"/>
                <a:gd name="connsiteY15" fmla="*/ 2028159 h 2028159"/>
                <a:gd name="connsiteX16" fmla="*/ 14265 w 2261257"/>
                <a:gd name="connsiteY16" fmla="*/ 1212820 h 2028159"/>
                <a:gd name="connsiteX17" fmla="*/ 0 w 2261257"/>
                <a:gd name="connsiteY17" fmla="*/ 1157341 h 2028159"/>
                <a:gd name="connsiteX18" fmla="*/ 3235 w 2261257"/>
                <a:gd name="connsiteY18" fmla="*/ 1157015 h 2028159"/>
                <a:gd name="connsiteX19" fmla="*/ 87605 w 2261257"/>
                <a:gd name="connsiteY19" fmla="*/ 1165520 h 2028159"/>
                <a:gd name="connsiteX20" fmla="*/ 113456 w 2261257"/>
                <a:gd name="connsiteY20" fmla="*/ 1173545 h 2028159"/>
                <a:gd name="connsiteX21" fmla="*/ 128106 w 2261257"/>
                <a:gd name="connsiteY21" fmla="*/ 1155791 h 2028159"/>
                <a:gd name="connsiteX22" fmla="*/ 424127 w 2261257"/>
                <a:gd name="connsiteY22" fmla="*/ 1033175 h 2028159"/>
                <a:gd name="connsiteX23" fmla="*/ 435940 w 2261257"/>
                <a:gd name="connsiteY23" fmla="*/ 1034366 h 2028159"/>
                <a:gd name="connsiteX24" fmla="*/ 427636 w 2261257"/>
                <a:gd name="connsiteY24" fmla="*/ 1007613 h 2028159"/>
                <a:gd name="connsiteX25" fmla="*/ 424127 w 2261257"/>
                <a:gd name="connsiteY25" fmla="*/ 972807 h 2028159"/>
                <a:gd name="connsiteX26" fmla="*/ 562024 w 2261257"/>
                <a:gd name="connsiteY26" fmla="*/ 803613 h 2028159"/>
                <a:gd name="connsiteX27" fmla="*/ 569156 w 2261257"/>
                <a:gd name="connsiteY27" fmla="*/ 802894 h 2028159"/>
                <a:gd name="connsiteX28" fmla="*/ 573923 w 2261257"/>
                <a:gd name="connsiteY28" fmla="*/ 755602 h 2028159"/>
                <a:gd name="connsiteX29" fmla="*/ 903523 w 2261257"/>
                <a:gd name="connsiteY29" fmla="*/ 486970 h 2028159"/>
                <a:gd name="connsiteX30" fmla="*/ 951321 w 2261257"/>
                <a:gd name="connsiteY30" fmla="*/ 491789 h 202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61257" h="2028159">
                  <a:moveTo>
                    <a:pt x="1012851" y="0"/>
                  </a:moveTo>
                  <a:lnTo>
                    <a:pt x="1226850" y="0"/>
                  </a:lnTo>
                  <a:lnTo>
                    <a:pt x="1283043" y="449131"/>
                  </a:lnTo>
                  <a:lnTo>
                    <a:pt x="1318239" y="455866"/>
                  </a:lnTo>
                  <a:cubicBezTo>
                    <a:pt x="1405884" y="478416"/>
                    <a:pt x="1480818" y="532637"/>
                    <a:pt x="1530113" y="605602"/>
                  </a:cubicBezTo>
                  <a:lnTo>
                    <a:pt x="1548314" y="639136"/>
                  </a:lnTo>
                  <a:lnTo>
                    <a:pt x="1577154" y="636229"/>
                  </a:lnTo>
                  <a:cubicBezTo>
                    <a:pt x="1728648" y="636229"/>
                    <a:pt x="1858629" y="728337"/>
                    <a:pt x="1914152" y="859606"/>
                  </a:cubicBezTo>
                  <a:lnTo>
                    <a:pt x="1919810" y="877832"/>
                  </a:lnTo>
                  <a:lnTo>
                    <a:pt x="1932155" y="874000"/>
                  </a:lnTo>
                  <a:cubicBezTo>
                    <a:pt x="1948202" y="870716"/>
                    <a:pt x="1964818" y="868991"/>
                    <a:pt x="1981836" y="868991"/>
                  </a:cubicBezTo>
                  <a:cubicBezTo>
                    <a:pt x="2100964" y="868991"/>
                    <a:pt x="2200356" y="953493"/>
                    <a:pt x="2223343" y="1065825"/>
                  </a:cubicBezTo>
                  <a:lnTo>
                    <a:pt x="2225319" y="1085429"/>
                  </a:lnTo>
                  <a:lnTo>
                    <a:pt x="2261257" y="1089052"/>
                  </a:lnTo>
                  <a:lnTo>
                    <a:pt x="2259340" y="1101612"/>
                  </a:lnTo>
                  <a:cubicBezTo>
                    <a:pt x="2151136" y="1630392"/>
                    <a:pt x="1683273" y="2028159"/>
                    <a:pt x="1122505" y="2028159"/>
                  </a:cubicBezTo>
                  <a:cubicBezTo>
                    <a:pt x="601793" y="2028159"/>
                    <a:pt x="161186" y="1685186"/>
                    <a:pt x="14265" y="1212820"/>
                  </a:cubicBezTo>
                  <a:lnTo>
                    <a:pt x="0" y="1157341"/>
                  </a:lnTo>
                  <a:lnTo>
                    <a:pt x="3235" y="1157015"/>
                  </a:lnTo>
                  <a:cubicBezTo>
                    <a:pt x="32136" y="1157015"/>
                    <a:pt x="60353" y="1159944"/>
                    <a:pt x="87605" y="1165520"/>
                  </a:cubicBezTo>
                  <a:lnTo>
                    <a:pt x="113456" y="1173545"/>
                  </a:lnTo>
                  <a:lnTo>
                    <a:pt x="128106" y="1155791"/>
                  </a:lnTo>
                  <a:cubicBezTo>
                    <a:pt x="203864" y="1080032"/>
                    <a:pt x="308523" y="1033175"/>
                    <a:pt x="424127" y="1033175"/>
                  </a:cubicBezTo>
                  <a:lnTo>
                    <a:pt x="435940" y="1034366"/>
                  </a:lnTo>
                  <a:lnTo>
                    <a:pt x="427636" y="1007613"/>
                  </a:lnTo>
                  <a:cubicBezTo>
                    <a:pt x="425335" y="996370"/>
                    <a:pt x="424127" y="984730"/>
                    <a:pt x="424127" y="972807"/>
                  </a:cubicBezTo>
                  <a:cubicBezTo>
                    <a:pt x="424127" y="889349"/>
                    <a:pt x="483326" y="819717"/>
                    <a:pt x="562024" y="803613"/>
                  </a:cubicBezTo>
                  <a:lnTo>
                    <a:pt x="569156" y="802894"/>
                  </a:lnTo>
                  <a:lnTo>
                    <a:pt x="573923" y="755602"/>
                  </a:lnTo>
                  <a:cubicBezTo>
                    <a:pt x="605295" y="602294"/>
                    <a:pt x="740941" y="486970"/>
                    <a:pt x="903523" y="486970"/>
                  </a:cubicBezTo>
                  <a:lnTo>
                    <a:pt x="951321" y="491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xmlns="" id="{7EF498E6-9850-42A0-8643-E6250BB46DE0}"/>
                </a:ext>
              </a:extLst>
            </p:cNvPr>
            <p:cNvSpPr/>
            <p:nvPr userDrawn="1"/>
          </p:nvSpPr>
          <p:spPr>
            <a:xfrm>
              <a:off x="5364088" y="1858246"/>
              <a:ext cx="2320819" cy="2320819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AF789A84-B899-484F-ADA6-1B784064DB8A}"/>
                </a:ext>
              </a:extLst>
            </p:cNvPr>
            <p:cNvGrpSpPr/>
            <p:nvPr userDrawn="1"/>
          </p:nvGrpSpPr>
          <p:grpSpPr>
            <a:xfrm>
              <a:off x="6280305" y="1450891"/>
              <a:ext cx="477626" cy="918140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xmlns="" id="{6DDA03B1-B885-4EB8-9AC5-617A33E28AA0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xmlns="" id="{50824863-8B90-4264-9AEB-19AE04C9A70D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xmlns="" id="{3B003EFC-13D2-4BB4-8625-D6DD1D26689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xmlns="" id="{639551A5-A416-4935-A4CA-A8FCF74BAE6A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xmlns="" id="{A0F64586-2454-49D0-905D-B01E2B155554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xmlns="" id="{90010C14-1AD7-40EC-9EFB-091EB548BC40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xmlns="" id="{54B0A336-7C2F-4F98-ABF5-299D91E12C1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xmlns="" id="{2528A48D-D724-4DF8-B31C-D26E111E596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</p:grpSp>
      <p:sp>
        <p:nvSpPr>
          <p:cNvPr id="2" name="Rectangle 1"/>
          <p:cNvSpPr/>
          <p:nvPr userDrawn="1"/>
        </p:nvSpPr>
        <p:spPr>
          <a:xfrm>
            <a:off x="5135893" y="2526804"/>
            <a:ext cx="7056107" cy="18242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500112" y="2872747"/>
            <a:ext cx="6691888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500112" y="3640832"/>
            <a:ext cx="6691888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686514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9FC53-1C2F-7B48-BA17-22201AECCA18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619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E1139-D00B-CE43-B184-D1B1262B0834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064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F945E-2E16-824A-B245-55BCB4B01D7C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88629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AD2C2-CC79-1046-ABD6-4A5681D4F96E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221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061BF-59E9-1249-9657-67B29F52E09B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25870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10D16-1F5E-4D41-A13A-A708E88FF12A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9264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AFC263D-7788-B74F-93BA-27413D517957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4123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C61E9-A56F-534B-884A-0A10CB88C3BB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84263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377C1FE-756F-7A46-98C5-C63BB9934295}" type="datetime1">
              <a:rPr kumimoji="1" lang="zh-TW" altLang="en-US" smtClean="0"/>
              <a:t>2020/5/26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2E1505C-2C39-E74A-933D-EA5BC2DE5C5A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2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E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8171" y="1057158"/>
            <a:ext cx="7225574" cy="4167617"/>
          </a:xfrm>
        </p:spPr>
        <p:txBody>
          <a:bodyPr>
            <a:normAutofit/>
          </a:bodyPr>
          <a:lstStyle/>
          <a:p>
            <a:r>
              <a:rPr lang="en-US" altLang="zh-TW" sz="88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B02</a:t>
            </a:r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en-US" altLang="zh-TW" sz="2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lang="en-US" altLang="zh-TW" sz="2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lang="zh-TW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星星小孩，擁抱陽光</a:t>
            </a:r>
            <a:endParaRPr lang="en-US" altLang="ko-KR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6DCA1B04-49BC-45A0-97B4-76C75E85E41D}"/>
              </a:ext>
            </a:extLst>
          </p:cNvPr>
          <p:cNvSpPr/>
          <p:nvPr/>
        </p:nvSpPr>
        <p:spPr>
          <a:xfrm>
            <a:off x="6788727" y="3717033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組員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：</a:t>
            </a:r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                  </a:t>
            </a: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406262199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陳奕帆</a:t>
            </a: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406262216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劉品萱</a:t>
            </a: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406262333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吳佩臻</a:t>
            </a: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406262539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歐育廷</a:t>
            </a: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406262527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 </a:t>
            </a:r>
            <a:r>
              <a:rPr lang="zh-TW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詹承諺</a:t>
            </a:r>
            <a:endParaRPr lang="en-US" altLang="zh-TW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endParaRPr lang="en-US" altLang="zh-TW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r>
              <a:rPr lang="zh-TW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指導教授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：</a:t>
            </a:r>
            <a:r>
              <a:rPr lang="zh-TW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資訊工程系  徐嘉連</a:t>
            </a:r>
            <a:endParaRPr lang="en-US" altLang="zh-TW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r>
              <a:rPr lang="zh-TW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合作教授</a:t>
            </a:r>
            <a:r>
              <a:rPr lang="zh-Hant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：</a:t>
            </a:r>
            <a:r>
              <a:rPr lang="zh-TW" altLang="en-US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職能治療系  傅中珮</a:t>
            </a:r>
            <a:endParaRPr lang="zh-TW" altLang="zh-TW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r>
              <a:rPr lang="en-US" altLang="zh-TW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 </a:t>
            </a:r>
            <a:endParaRPr lang="zh-TW" altLang="zh-TW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捷運站內部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xmlns="" id="{2D50EBB0-6391-490A-B628-8BE30512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2968CAAB-6751-443F-947E-B6F58F4D9B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25980" y="2582863"/>
            <a:ext cx="4480677" cy="3378200"/>
          </a:xfrm>
        </p:spPr>
      </p:pic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E5416DB1-3A7C-46CD-88AE-0E1C0F377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xmlns="" id="{E801C8CD-D20B-484D-ACBB-25176CEFD8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07810" y="2582334"/>
            <a:ext cx="4157980" cy="3378200"/>
          </a:xfrm>
        </p:spPr>
      </p:pic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8DCFFFC4-F8C0-4A43-94C6-6D3CF42F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9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138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捷運站內部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xmlns="" id="{2D50EBB0-6391-490A-B628-8BE30512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pic>
        <p:nvPicPr>
          <p:cNvPr id="16" name="內容版面配置區 15">
            <a:extLst>
              <a:ext uri="{FF2B5EF4-FFF2-40B4-BE49-F238E27FC236}">
                <a16:creationId xmlns:a16="http://schemas.microsoft.com/office/drawing/2014/main" xmlns="" id="{65BD97AE-D530-470B-8C80-5982963751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25980" y="2582863"/>
            <a:ext cx="4480677" cy="3378200"/>
          </a:xfrm>
        </p:spPr>
      </p:pic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E5416DB1-3A7C-46CD-88AE-0E1C0F377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23ECDE0B-76B4-3947-9CCB-64DB086875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6919" y="2582863"/>
            <a:ext cx="4499762" cy="3378200"/>
          </a:xfr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36D78265-BC95-1044-A6C1-0E2BCF30C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10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482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捷運站內部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xmlns="" id="{2D50EBB0-6391-490A-B628-8BE30512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D0770252-866F-468D-AFC1-AF9E0A8FBD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26587" y="2582863"/>
            <a:ext cx="4479463" cy="3378200"/>
          </a:xfrm>
        </p:spPr>
      </p:pic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E5416DB1-3A7C-46CD-88AE-0E1C0F377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xmlns="" id="{EFF3A604-0AD7-C742-988C-95954D8474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6919" y="2582863"/>
            <a:ext cx="4499762" cy="3378200"/>
          </a:xfrm>
        </p:spPr>
      </p:pic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C04BDC62-FABA-B541-A785-A3F81A3B2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11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131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捷運月台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xmlns="" id="{2D50EBB0-6391-490A-B628-8BE30512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E5416DB1-3A7C-46CD-88AE-0E1C0F377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A80AA206-5F19-6C42-AC31-73CCC5FE0AE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35230" y="2582863"/>
            <a:ext cx="4503140" cy="3378200"/>
          </a:xfrm>
        </p:spPr>
      </p:pic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xmlns="" id="{85BB0C41-51D2-462F-AD20-EA69F47BAD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16056" y="2582863"/>
            <a:ext cx="4500525" cy="3378200"/>
          </a:xfr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2C7BD1E4-0940-D442-A47B-CDDB2B85A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12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257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捷運車廂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xmlns="" id="{2D50EBB0-6391-490A-B628-8BE30512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E5416DB1-3A7C-46CD-88AE-0E1C0F377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xmlns="" id="{3EDA7962-FCFD-427F-8018-2472FF82EE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27843" y="2582863"/>
            <a:ext cx="4476952" cy="3378200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xmlns="" id="{69196D91-07D5-FA48-B569-18C8E3A6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13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pic>
        <p:nvPicPr>
          <p:cNvPr id="1026" name="Picture 2" descr="C:\Users\Intel\Downloads\捷運車廂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74"/>
          <a:stretch/>
        </p:blipFill>
        <p:spPr bwMode="auto">
          <a:xfrm>
            <a:off x="6302051" y="2582334"/>
            <a:ext cx="4853629" cy="3408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3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6963" y="813076"/>
            <a:ext cx="10058400" cy="1450757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zh-Hant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甘特圖</a:t>
            </a:r>
            <a:r>
              <a:rPr kumimoji="1" lang="en-US" altLang="zh-Hant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Hant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endParaRPr lang="zh-TW" altLang="en-US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6139864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xmlns="" id="{3FEAA5DB-2D7C-B545-ACDA-6A1FA540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14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630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652511" y="2751584"/>
            <a:ext cx="3424813" cy="1354832"/>
          </a:xfrm>
        </p:spPr>
        <p:txBody>
          <a:bodyPr>
            <a:normAutofit/>
          </a:bodyPr>
          <a:lstStyle/>
          <a:p>
            <a:r>
              <a:rPr lang="zh-Hant" altLang="en-US" sz="5400" b="1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感謝聆聽</a:t>
            </a:r>
            <a:endParaRPr lang="ko-KR" altLang="en-US" sz="5400" b="1" dirty="0">
              <a:latin typeface="jf open 粉圓 1.1" panose="020F0500000000000000" pitchFamily="34" charset="-120"/>
            </a:endParaRPr>
          </a:p>
        </p:txBody>
      </p:sp>
      <p:grpSp>
        <p:nvGrpSpPr>
          <p:cNvPr id="23" name="그룹 4">
            <a:extLst>
              <a:ext uri="{FF2B5EF4-FFF2-40B4-BE49-F238E27FC236}">
                <a16:creationId xmlns:a16="http://schemas.microsoft.com/office/drawing/2014/main" xmlns="" id="{562A500F-599A-45A2-9A29-89DABBFC45E4}"/>
              </a:ext>
            </a:extLst>
          </p:cNvPr>
          <p:cNvGrpSpPr/>
          <p:nvPr/>
        </p:nvGrpSpPr>
        <p:grpSpPr>
          <a:xfrm>
            <a:off x="910191" y="2703131"/>
            <a:ext cx="3495415" cy="2238106"/>
            <a:chOff x="2401342" y="248706"/>
            <a:chExt cx="5620059" cy="3598510"/>
          </a:xfrm>
          <a:solidFill>
            <a:srgbClr val="F2BF27"/>
          </a:solidFill>
        </p:grpSpPr>
        <p:sp>
          <p:nvSpPr>
            <p:cNvPr id="24" name="Oval 11">
              <a:extLst>
                <a:ext uri="{FF2B5EF4-FFF2-40B4-BE49-F238E27FC236}">
                  <a16:creationId xmlns:a16="http://schemas.microsoft.com/office/drawing/2014/main" xmlns="" id="{4059F78C-77CC-49C5-B6E0-8C526B4B3531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5" name="Oval 11">
              <a:extLst>
                <a:ext uri="{FF2B5EF4-FFF2-40B4-BE49-F238E27FC236}">
                  <a16:creationId xmlns:a16="http://schemas.microsoft.com/office/drawing/2014/main" xmlns="" id="{1C7293E8-A262-4668-8940-95BB20D7B5E2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6" name="Oval 11">
              <a:extLst>
                <a:ext uri="{FF2B5EF4-FFF2-40B4-BE49-F238E27FC236}">
                  <a16:creationId xmlns:a16="http://schemas.microsoft.com/office/drawing/2014/main" xmlns="" id="{E94030E6-C20A-4987-A8AE-656E9022025E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7" name="Oval 11">
              <a:extLst>
                <a:ext uri="{FF2B5EF4-FFF2-40B4-BE49-F238E27FC236}">
                  <a16:creationId xmlns:a16="http://schemas.microsoft.com/office/drawing/2014/main" xmlns="" id="{D406A530-DBA3-438B-B4B6-B56B2C5CE844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8" name="Oval 11">
              <a:extLst>
                <a:ext uri="{FF2B5EF4-FFF2-40B4-BE49-F238E27FC236}">
                  <a16:creationId xmlns:a16="http://schemas.microsoft.com/office/drawing/2014/main" xmlns="" id="{A61EB691-C3FB-4F98-AB89-1AE1123D936F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9" name="Oval 11">
              <a:extLst>
                <a:ext uri="{FF2B5EF4-FFF2-40B4-BE49-F238E27FC236}">
                  <a16:creationId xmlns:a16="http://schemas.microsoft.com/office/drawing/2014/main" xmlns="" id="{CBDBF29E-52B5-45D3-9395-0A5E6C136C00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xmlns="" id="{71F1BB32-20E0-40F0-8DCC-BE97E1DFB40F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1" name="Oval 11">
              <a:extLst>
                <a:ext uri="{FF2B5EF4-FFF2-40B4-BE49-F238E27FC236}">
                  <a16:creationId xmlns:a16="http://schemas.microsoft.com/office/drawing/2014/main" xmlns="" id="{59AD0766-724C-4D87-981F-B399480DBB45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2" name="Oval 11">
              <a:extLst>
                <a:ext uri="{FF2B5EF4-FFF2-40B4-BE49-F238E27FC236}">
                  <a16:creationId xmlns:a16="http://schemas.microsoft.com/office/drawing/2014/main" xmlns="" id="{A768EBCE-0034-4CE2-96AF-5D1D8F40DCFC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3" name="Oval 11">
              <a:extLst>
                <a:ext uri="{FF2B5EF4-FFF2-40B4-BE49-F238E27FC236}">
                  <a16:creationId xmlns:a16="http://schemas.microsoft.com/office/drawing/2014/main" xmlns="" id="{5E6D32E3-1EC5-4879-8840-1A917F2E35E0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4" name="Oval 11">
              <a:extLst>
                <a:ext uri="{FF2B5EF4-FFF2-40B4-BE49-F238E27FC236}">
                  <a16:creationId xmlns:a16="http://schemas.microsoft.com/office/drawing/2014/main" xmlns="" id="{4AB85D6F-FA0E-4F21-921F-607ABC3D18E3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5" name="Oval 11">
              <a:extLst>
                <a:ext uri="{FF2B5EF4-FFF2-40B4-BE49-F238E27FC236}">
                  <a16:creationId xmlns:a16="http://schemas.microsoft.com/office/drawing/2014/main" xmlns="" id="{1BFDBAF9-1F5F-4C04-92D1-A0D4D96A8870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6" name="Oval 11">
              <a:extLst>
                <a:ext uri="{FF2B5EF4-FFF2-40B4-BE49-F238E27FC236}">
                  <a16:creationId xmlns:a16="http://schemas.microsoft.com/office/drawing/2014/main" xmlns="" id="{4A6AB207-D990-4E88-AF4B-E28F76D464AA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7" name="Oval 11">
              <a:extLst>
                <a:ext uri="{FF2B5EF4-FFF2-40B4-BE49-F238E27FC236}">
                  <a16:creationId xmlns:a16="http://schemas.microsoft.com/office/drawing/2014/main" xmlns="" id="{21F6B360-3BD2-4A26-90AA-68DC1F86A0DE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8" name="Oval 11">
              <a:extLst>
                <a:ext uri="{FF2B5EF4-FFF2-40B4-BE49-F238E27FC236}">
                  <a16:creationId xmlns:a16="http://schemas.microsoft.com/office/drawing/2014/main" xmlns="" id="{7A7263E0-8DBE-45FB-A33A-92C3A580E31E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xmlns="" id="{CCBE1C96-50CF-4DA6-A15D-5A71CF96372C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40" name="Oval 11">
              <a:extLst>
                <a:ext uri="{FF2B5EF4-FFF2-40B4-BE49-F238E27FC236}">
                  <a16:creationId xmlns:a16="http://schemas.microsoft.com/office/drawing/2014/main" xmlns="" id="{B22CB2E9-FFED-4481-BBA6-8F200F6D0E08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41" name="사다리꼴 22">
              <a:extLst>
                <a:ext uri="{FF2B5EF4-FFF2-40B4-BE49-F238E27FC236}">
                  <a16:creationId xmlns:a16="http://schemas.microsoft.com/office/drawing/2014/main" xmlns="" id="{253ACB01-3665-4876-B48A-59F0A6813672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  <p:grpSp>
        <p:nvGrpSpPr>
          <p:cNvPr id="42" name="그룹 23">
            <a:extLst>
              <a:ext uri="{FF2B5EF4-FFF2-40B4-BE49-F238E27FC236}">
                <a16:creationId xmlns:a16="http://schemas.microsoft.com/office/drawing/2014/main" xmlns="" id="{97FC58D5-C113-42C9-9497-187DAC9429F4}"/>
              </a:ext>
            </a:extLst>
          </p:cNvPr>
          <p:cNvGrpSpPr/>
          <p:nvPr/>
        </p:nvGrpSpPr>
        <p:grpSpPr>
          <a:xfrm>
            <a:off x="2197974" y="1488507"/>
            <a:ext cx="783538" cy="1506193"/>
            <a:chOff x="5304862" y="-789923"/>
            <a:chExt cx="645890" cy="1241591"/>
          </a:xfrm>
        </p:grpSpPr>
        <p:grpSp>
          <p:nvGrpSpPr>
            <p:cNvPr id="43" name="그룹 24">
              <a:extLst>
                <a:ext uri="{FF2B5EF4-FFF2-40B4-BE49-F238E27FC236}">
                  <a16:creationId xmlns:a16="http://schemas.microsoft.com/office/drawing/2014/main" xmlns="" id="{79455AF9-F360-4D9A-9F21-71DD3D999F6F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48" name="이등변 삼각형 49">
                <a:extLst>
                  <a:ext uri="{FF2B5EF4-FFF2-40B4-BE49-F238E27FC236}">
                    <a16:creationId xmlns:a16="http://schemas.microsoft.com/office/drawing/2014/main" xmlns="" id="{1FA0C2FD-4BC0-4507-9F17-E56B05F47805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49" name="자유형: 도형 30">
                <a:extLst>
                  <a:ext uri="{FF2B5EF4-FFF2-40B4-BE49-F238E27FC236}">
                    <a16:creationId xmlns:a16="http://schemas.microsoft.com/office/drawing/2014/main" xmlns="" id="{F54CD489-73E0-4739-B87D-D5CECE344660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50" name="자유형: 도형 31">
                <a:extLst>
                  <a:ext uri="{FF2B5EF4-FFF2-40B4-BE49-F238E27FC236}">
                    <a16:creationId xmlns:a16="http://schemas.microsoft.com/office/drawing/2014/main" xmlns="" id="{16C4E5E6-BAF2-46ED-808F-06E37DD81516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</p:grpSp>
        <p:sp>
          <p:nvSpPr>
            <p:cNvPr id="44" name="타원 25">
              <a:extLst>
                <a:ext uri="{FF2B5EF4-FFF2-40B4-BE49-F238E27FC236}">
                  <a16:creationId xmlns:a16="http://schemas.microsoft.com/office/drawing/2014/main" xmlns="" id="{14256B3C-002C-413B-A6CC-0DC70EA6A814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45" name="직사각형 26">
              <a:extLst>
                <a:ext uri="{FF2B5EF4-FFF2-40B4-BE49-F238E27FC236}">
                  <a16:creationId xmlns:a16="http://schemas.microsoft.com/office/drawing/2014/main" xmlns="" id="{4C40EB4A-8E1A-4B9A-9974-96A0A97A9F23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46" name="자유형: 도형 27">
              <a:extLst>
                <a:ext uri="{FF2B5EF4-FFF2-40B4-BE49-F238E27FC236}">
                  <a16:creationId xmlns:a16="http://schemas.microsoft.com/office/drawing/2014/main" xmlns="" id="{AF880641-537D-4BDB-9C48-3C37F48A7B70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47" name="자유형: 도형 28">
              <a:extLst>
                <a:ext uri="{FF2B5EF4-FFF2-40B4-BE49-F238E27FC236}">
                  <a16:creationId xmlns:a16="http://schemas.microsoft.com/office/drawing/2014/main" xmlns="" id="{4F56631C-971D-42C1-8608-CC9C615208CA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4C259F4-F44D-EB44-BD5C-C143D4C70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86967"/>
            <a:ext cx="10058400" cy="1450757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TW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r>
              <a:rPr kumimoji="1" lang="zh-TW" altLang="en-US" sz="89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專題目的</a:t>
            </a:r>
            <a:r>
              <a:rPr kumimoji="1" lang="en-US" altLang="zh-Hant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/>
            </a:r>
            <a:br>
              <a:rPr kumimoji="1" lang="en-US" altLang="zh-Hant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</a:br>
            <a:endParaRPr kumimoji="1" lang="zh-TW" altLang="en-US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grpSp>
        <p:nvGrpSpPr>
          <p:cNvPr id="4" name="그룹 4">
            <a:extLst>
              <a:ext uri="{FF2B5EF4-FFF2-40B4-BE49-F238E27FC236}">
                <a16:creationId xmlns:a16="http://schemas.microsoft.com/office/drawing/2014/main" xmlns="" id="{06132B3A-1899-49FE-95D1-AF787F43ECB4}"/>
              </a:ext>
            </a:extLst>
          </p:cNvPr>
          <p:cNvGrpSpPr/>
          <p:nvPr/>
        </p:nvGrpSpPr>
        <p:grpSpPr>
          <a:xfrm>
            <a:off x="8882616" y="4548233"/>
            <a:ext cx="3495415" cy="2238106"/>
            <a:chOff x="2401342" y="248706"/>
            <a:chExt cx="5620059" cy="3598510"/>
          </a:xfrm>
          <a:solidFill>
            <a:srgbClr val="F2BF27"/>
          </a:solidFill>
        </p:grpSpPr>
        <p:sp>
          <p:nvSpPr>
            <p:cNvPr id="5" name="Oval 11">
              <a:extLst>
                <a:ext uri="{FF2B5EF4-FFF2-40B4-BE49-F238E27FC236}">
                  <a16:creationId xmlns:a16="http://schemas.microsoft.com/office/drawing/2014/main" xmlns="" id="{72354347-2EB3-4DCB-8C8E-CB2FC66429C6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6" name="Oval 11">
              <a:extLst>
                <a:ext uri="{FF2B5EF4-FFF2-40B4-BE49-F238E27FC236}">
                  <a16:creationId xmlns:a16="http://schemas.microsoft.com/office/drawing/2014/main" xmlns="" id="{98D5E78C-A1D9-4CCF-B958-6BC130D0E7A1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xmlns="" id="{404AE4AF-F6A8-4F79-83AF-E5E4B5F1654D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xmlns="" id="{ADBBDB45-2ED9-4F43-BC3E-B46BDF3379E5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9" name="Oval 11">
              <a:extLst>
                <a:ext uri="{FF2B5EF4-FFF2-40B4-BE49-F238E27FC236}">
                  <a16:creationId xmlns:a16="http://schemas.microsoft.com/office/drawing/2014/main" xmlns="" id="{4D5F0D41-36EA-4D86-90B4-AE7D8BFC167C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0" name="Oval 11">
              <a:extLst>
                <a:ext uri="{FF2B5EF4-FFF2-40B4-BE49-F238E27FC236}">
                  <a16:creationId xmlns:a16="http://schemas.microsoft.com/office/drawing/2014/main" xmlns="" id="{538CB5E4-C16F-414A-914A-9F3F964D8DB2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1" name="Oval 11">
              <a:extLst>
                <a:ext uri="{FF2B5EF4-FFF2-40B4-BE49-F238E27FC236}">
                  <a16:creationId xmlns:a16="http://schemas.microsoft.com/office/drawing/2014/main" xmlns="" id="{1BB0C20C-9581-4FF9-BDC4-90DEDCE7902B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6607B469-788D-449C-A04A-0616A709F15B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3" name="Oval 11">
              <a:extLst>
                <a:ext uri="{FF2B5EF4-FFF2-40B4-BE49-F238E27FC236}">
                  <a16:creationId xmlns:a16="http://schemas.microsoft.com/office/drawing/2014/main" xmlns="" id="{EF9521BF-0156-4EF0-ACCB-E166E9BAD337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4" name="Oval 11">
              <a:extLst>
                <a:ext uri="{FF2B5EF4-FFF2-40B4-BE49-F238E27FC236}">
                  <a16:creationId xmlns:a16="http://schemas.microsoft.com/office/drawing/2014/main" xmlns="" id="{2B6A510D-7243-4E60-AD4C-8C9FE01E073B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5" name="Oval 11">
              <a:extLst>
                <a:ext uri="{FF2B5EF4-FFF2-40B4-BE49-F238E27FC236}">
                  <a16:creationId xmlns:a16="http://schemas.microsoft.com/office/drawing/2014/main" xmlns="" id="{5B7A3FE1-87CA-47DE-B23A-EF03E3CC6454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6" name="Oval 11">
              <a:extLst>
                <a:ext uri="{FF2B5EF4-FFF2-40B4-BE49-F238E27FC236}">
                  <a16:creationId xmlns:a16="http://schemas.microsoft.com/office/drawing/2014/main" xmlns="" id="{B5BA323E-05DA-4178-ACDB-330E3AC2190C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7" name="Oval 11">
              <a:extLst>
                <a:ext uri="{FF2B5EF4-FFF2-40B4-BE49-F238E27FC236}">
                  <a16:creationId xmlns:a16="http://schemas.microsoft.com/office/drawing/2014/main" xmlns="" id="{D25A3A5C-4AC6-49E3-A3F1-5CE5694BC89B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8" name="Oval 11">
              <a:extLst>
                <a:ext uri="{FF2B5EF4-FFF2-40B4-BE49-F238E27FC236}">
                  <a16:creationId xmlns:a16="http://schemas.microsoft.com/office/drawing/2014/main" xmlns="" id="{573014D9-A424-439C-9F1D-E52301D9A087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9" name="Oval 11">
              <a:extLst>
                <a:ext uri="{FF2B5EF4-FFF2-40B4-BE49-F238E27FC236}">
                  <a16:creationId xmlns:a16="http://schemas.microsoft.com/office/drawing/2014/main" xmlns="" id="{94E777B6-BDBD-40EA-82C6-B63CB56C53D4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0" name="Oval 11">
              <a:extLst>
                <a:ext uri="{FF2B5EF4-FFF2-40B4-BE49-F238E27FC236}">
                  <a16:creationId xmlns:a16="http://schemas.microsoft.com/office/drawing/2014/main" xmlns="" id="{B4171731-5C9D-471D-AC04-8251B2F56974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xmlns="" id="{A9872DD6-DA2E-4BFF-BFEE-8ABA255F544F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2" name="사다리꼴 22">
              <a:extLst>
                <a:ext uri="{FF2B5EF4-FFF2-40B4-BE49-F238E27FC236}">
                  <a16:creationId xmlns:a16="http://schemas.microsoft.com/office/drawing/2014/main" xmlns="" id="{1533E7AC-FF43-4A5C-9081-1BA895689A79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  <p:grpSp>
        <p:nvGrpSpPr>
          <p:cNvPr id="23" name="그룹 23">
            <a:extLst>
              <a:ext uri="{FF2B5EF4-FFF2-40B4-BE49-F238E27FC236}">
                <a16:creationId xmlns:a16="http://schemas.microsoft.com/office/drawing/2014/main" xmlns="" id="{5B3C3E92-C5DC-4F76-BD5A-41FC8C093F7E}"/>
              </a:ext>
            </a:extLst>
          </p:cNvPr>
          <p:cNvGrpSpPr/>
          <p:nvPr/>
        </p:nvGrpSpPr>
        <p:grpSpPr>
          <a:xfrm>
            <a:off x="10170399" y="3333609"/>
            <a:ext cx="783538" cy="1506193"/>
            <a:chOff x="5304862" y="-789923"/>
            <a:chExt cx="645890" cy="1241591"/>
          </a:xfrm>
        </p:grpSpPr>
        <p:grpSp>
          <p:nvGrpSpPr>
            <p:cNvPr id="24" name="그룹 24">
              <a:extLst>
                <a:ext uri="{FF2B5EF4-FFF2-40B4-BE49-F238E27FC236}">
                  <a16:creationId xmlns:a16="http://schemas.microsoft.com/office/drawing/2014/main" xmlns="" id="{D8D2A637-B03B-4EC7-9E62-F64038113EE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29" name="이등변 삼각형 49">
                <a:extLst>
                  <a:ext uri="{FF2B5EF4-FFF2-40B4-BE49-F238E27FC236}">
                    <a16:creationId xmlns:a16="http://schemas.microsoft.com/office/drawing/2014/main" xmlns="" id="{D44585CB-C515-4799-8E3B-7F15FC230CCB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30" name="자유형: 도형 30">
                <a:extLst>
                  <a:ext uri="{FF2B5EF4-FFF2-40B4-BE49-F238E27FC236}">
                    <a16:creationId xmlns:a16="http://schemas.microsoft.com/office/drawing/2014/main" xmlns="" id="{9D887203-D8A2-4C5B-BDB9-BC83411474FF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31" name="자유형: 도형 31">
                <a:extLst>
                  <a:ext uri="{FF2B5EF4-FFF2-40B4-BE49-F238E27FC236}">
                    <a16:creationId xmlns:a16="http://schemas.microsoft.com/office/drawing/2014/main" xmlns="" id="{75651014-3A19-4AAD-958D-B9C6EE30D68A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</p:grpSp>
        <p:sp>
          <p:nvSpPr>
            <p:cNvPr id="25" name="타원 25">
              <a:extLst>
                <a:ext uri="{FF2B5EF4-FFF2-40B4-BE49-F238E27FC236}">
                  <a16:creationId xmlns:a16="http://schemas.microsoft.com/office/drawing/2014/main" xmlns="" id="{AAE65961-6272-45BB-A181-743EEF27B2CD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6" name="직사각형 26">
              <a:extLst>
                <a:ext uri="{FF2B5EF4-FFF2-40B4-BE49-F238E27FC236}">
                  <a16:creationId xmlns:a16="http://schemas.microsoft.com/office/drawing/2014/main" xmlns="" id="{83D33B9F-603E-4513-9466-727A0C1DAF90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7" name="자유형: 도형 27">
              <a:extLst>
                <a:ext uri="{FF2B5EF4-FFF2-40B4-BE49-F238E27FC236}">
                  <a16:creationId xmlns:a16="http://schemas.microsoft.com/office/drawing/2014/main" xmlns="" id="{F907050B-386F-4E40-BCA9-5D66F1E5D5B7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8" name="자유형: 도형 28">
              <a:extLst>
                <a:ext uri="{FF2B5EF4-FFF2-40B4-BE49-F238E27FC236}">
                  <a16:creationId xmlns:a16="http://schemas.microsoft.com/office/drawing/2014/main" xmlns="" id="{88995003-FBFD-4B66-950E-6C3D82C6A676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  <p:sp>
        <p:nvSpPr>
          <p:cNvPr id="35" name="Rectangle 90">
            <a:extLst>
              <a:ext uri="{FF2B5EF4-FFF2-40B4-BE49-F238E27FC236}">
                <a16:creationId xmlns:a16="http://schemas.microsoft.com/office/drawing/2014/main" xmlns="" id="{D5ABD0EA-B6C0-4EB3-A4D5-48B6E1DC5BD8}"/>
              </a:ext>
            </a:extLst>
          </p:cNvPr>
          <p:cNvSpPr/>
          <p:nvPr/>
        </p:nvSpPr>
        <p:spPr>
          <a:xfrm>
            <a:off x="622288" y="2120573"/>
            <a:ext cx="7226312" cy="1744772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6" name="Rectangle 91">
            <a:extLst>
              <a:ext uri="{FF2B5EF4-FFF2-40B4-BE49-F238E27FC236}">
                <a16:creationId xmlns:a16="http://schemas.microsoft.com/office/drawing/2014/main" xmlns="" id="{0F0916CC-9322-48B3-B15D-20ECE9EBDA3F}"/>
              </a:ext>
            </a:extLst>
          </p:cNvPr>
          <p:cNvSpPr/>
          <p:nvPr/>
        </p:nvSpPr>
        <p:spPr>
          <a:xfrm>
            <a:off x="727589" y="2459977"/>
            <a:ext cx="1044480" cy="1323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7" name="Group 92">
            <a:extLst>
              <a:ext uri="{FF2B5EF4-FFF2-40B4-BE49-F238E27FC236}">
                <a16:creationId xmlns:a16="http://schemas.microsoft.com/office/drawing/2014/main" xmlns="" id="{732BDCDA-E648-4DCA-B04C-5DDBB5815864}"/>
              </a:ext>
            </a:extLst>
          </p:cNvPr>
          <p:cNvGrpSpPr/>
          <p:nvPr/>
        </p:nvGrpSpPr>
        <p:grpSpPr>
          <a:xfrm>
            <a:off x="1859861" y="2269167"/>
            <a:ext cx="5912538" cy="1044422"/>
            <a:chOff x="942463" y="3257191"/>
            <a:chExt cx="2187173" cy="539970"/>
          </a:xfrm>
        </p:grpSpPr>
        <p:sp>
          <p:nvSpPr>
            <p:cNvPr id="38" name="TextBox 93">
              <a:extLst>
                <a:ext uri="{FF2B5EF4-FFF2-40B4-BE49-F238E27FC236}">
                  <a16:creationId xmlns:a16="http://schemas.microsoft.com/office/drawing/2014/main" xmlns="" id="{38A484C4-BA7A-4671-A545-6670E689155A}"/>
                </a:ext>
              </a:extLst>
            </p:cNvPr>
            <p:cNvSpPr txBox="1"/>
            <p:nvPr/>
          </p:nvSpPr>
          <p:spPr>
            <a:xfrm>
              <a:off x="942463" y="3590303"/>
              <a:ext cx="2187173" cy="206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01168" lvl="1" indent="0">
                <a:buNone/>
              </a:pPr>
              <a:r>
                <a:rPr kumimoji="1" lang="zh-TW" altLang="en-US" sz="2000" dirty="0">
                  <a:latin typeface="jf open 粉圓 1.1" panose="020F0500000000000000" pitchFamily="34" charset="-120"/>
                  <a:ea typeface="jf open 粉圓 1.1" panose="020F0500000000000000" pitchFamily="34" charset="-120"/>
                </a:rPr>
                <a:t>訓練自閉症患者獨自搭乘捷運時所需的社交能力</a:t>
              </a:r>
              <a:endParaRPr kumimoji="1" lang="en-US" altLang="zh-Hant" sz="2000" dirty="0">
                <a:latin typeface="jf open 粉圓 1.1" panose="020F0500000000000000" pitchFamily="34" charset="-120"/>
                <a:ea typeface="jf open 粉圓 1.1" panose="020F0500000000000000" pitchFamily="34" charset="-120"/>
              </a:endParaRPr>
            </a:p>
          </p:txBody>
        </p:sp>
        <p:sp>
          <p:nvSpPr>
            <p:cNvPr id="39" name="TextBox 94">
              <a:extLst>
                <a:ext uri="{FF2B5EF4-FFF2-40B4-BE49-F238E27FC236}">
                  <a16:creationId xmlns:a16="http://schemas.microsoft.com/office/drawing/2014/main" xmlns="" id="{59FCFC3C-BAFB-419E-AFDA-519726D3E819}"/>
                </a:ext>
              </a:extLst>
            </p:cNvPr>
            <p:cNvSpPr txBox="1"/>
            <p:nvPr/>
          </p:nvSpPr>
          <p:spPr>
            <a:xfrm>
              <a:off x="988958" y="3257191"/>
              <a:ext cx="2059657" cy="365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VR</a:t>
              </a:r>
              <a:r>
                <a:rPr lang="zh-TW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遊戲</a:t>
              </a:r>
              <a:endPara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</p:grpSp>
      <p:sp>
        <p:nvSpPr>
          <p:cNvPr id="40" name="TextBox 95">
            <a:extLst>
              <a:ext uri="{FF2B5EF4-FFF2-40B4-BE49-F238E27FC236}">
                <a16:creationId xmlns:a16="http://schemas.microsoft.com/office/drawing/2014/main" xmlns="" id="{4DDA6FDA-800D-44FE-A9AF-85EECD2F0E1F}"/>
              </a:ext>
            </a:extLst>
          </p:cNvPr>
          <p:cNvSpPr txBox="1"/>
          <p:nvPr/>
        </p:nvSpPr>
        <p:spPr>
          <a:xfrm>
            <a:off x="764935" y="2799580"/>
            <a:ext cx="909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Rectangle 90">
            <a:extLst>
              <a:ext uri="{FF2B5EF4-FFF2-40B4-BE49-F238E27FC236}">
                <a16:creationId xmlns:a16="http://schemas.microsoft.com/office/drawing/2014/main" xmlns="" id="{C2D38061-B7E2-4D8C-BBC5-1370B73CC994}"/>
              </a:ext>
            </a:extLst>
          </p:cNvPr>
          <p:cNvSpPr/>
          <p:nvPr/>
        </p:nvSpPr>
        <p:spPr>
          <a:xfrm>
            <a:off x="635264" y="4001271"/>
            <a:ext cx="7226312" cy="1744772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Rectangle 91">
            <a:extLst>
              <a:ext uri="{FF2B5EF4-FFF2-40B4-BE49-F238E27FC236}">
                <a16:creationId xmlns:a16="http://schemas.microsoft.com/office/drawing/2014/main" xmlns="" id="{9D62EBA0-7FA4-4F3A-BC51-1D9AA4FE22D0}"/>
              </a:ext>
            </a:extLst>
          </p:cNvPr>
          <p:cNvSpPr/>
          <p:nvPr/>
        </p:nvSpPr>
        <p:spPr>
          <a:xfrm>
            <a:off x="740565" y="4340675"/>
            <a:ext cx="1044480" cy="1323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57" name="Group 92">
            <a:extLst>
              <a:ext uri="{FF2B5EF4-FFF2-40B4-BE49-F238E27FC236}">
                <a16:creationId xmlns:a16="http://schemas.microsoft.com/office/drawing/2014/main" xmlns="" id="{53BA529D-911F-495E-BB3E-A1F6352AEE71}"/>
              </a:ext>
            </a:extLst>
          </p:cNvPr>
          <p:cNvGrpSpPr/>
          <p:nvPr/>
        </p:nvGrpSpPr>
        <p:grpSpPr>
          <a:xfrm>
            <a:off x="1872837" y="4149857"/>
            <a:ext cx="5912538" cy="1248847"/>
            <a:chOff x="942463" y="3257191"/>
            <a:chExt cx="2187173" cy="645659"/>
          </a:xfrm>
        </p:grpSpPr>
        <p:sp>
          <p:nvSpPr>
            <p:cNvPr id="58" name="TextBox 93">
              <a:extLst>
                <a:ext uri="{FF2B5EF4-FFF2-40B4-BE49-F238E27FC236}">
                  <a16:creationId xmlns:a16="http://schemas.microsoft.com/office/drawing/2014/main" xmlns="" id="{9D18AE3B-1D85-4842-8F1A-74D8650E0800}"/>
                </a:ext>
              </a:extLst>
            </p:cNvPr>
            <p:cNvSpPr txBox="1"/>
            <p:nvPr/>
          </p:nvSpPr>
          <p:spPr>
            <a:xfrm>
              <a:off x="942463" y="3664168"/>
              <a:ext cx="2187173" cy="238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01168" lvl="1" indent="0">
                <a:buNone/>
              </a:pPr>
              <a:r>
                <a:rPr kumimoji="1" lang="zh-TW" altLang="en-US" sz="2400" dirty="0">
                  <a:latin typeface="jf open 粉圓 1.1" panose="020F0500000000000000" pitchFamily="34" charset="-120"/>
                  <a:ea typeface="jf open 粉圓 1.1" panose="020F0500000000000000" pitchFamily="34" charset="-120"/>
                </a:rPr>
                <a:t>協助醫療人員評估自閉症患者的病情狀況</a:t>
              </a:r>
              <a:endParaRPr kumimoji="1" lang="en-US" altLang="zh-Hant" sz="2400" dirty="0">
                <a:latin typeface="jf open 粉圓 1.1" panose="020F0500000000000000" pitchFamily="34" charset="-120"/>
                <a:ea typeface="jf open 粉圓 1.1" panose="020F0500000000000000" pitchFamily="34" charset="-120"/>
              </a:endParaRPr>
            </a:p>
          </p:txBody>
        </p:sp>
        <p:sp>
          <p:nvSpPr>
            <p:cNvPr id="59" name="TextBox 94">
              <a:extLst>
                <a:ext uri="{FF2B5EF4-FFF2-40B4-BE49-F238E27FC236}">
                  <a16:creationId xmlns:a16="http://schemas.microsoft.com/office/drawing/2014/main" xmlns="" id="{CC8FDBF0-7FDD-4D95-B340-BC57A7C5B42B}"/>
                </a:ext>
              </a:extLst>
            </p:cNvPr>
            <p:cNvSpPr txBox="1"/>
            <p:nvPr/>
          </p:nvSpPr>
          <p:spPr>
            <a:xfrm>
              <a:off x="988958" y="3257191"/>
              <a:ext cx="2059657" cy="365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對答紀錄</a:t>
              </a:r>
              <a:endPara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</p:grpSp>
      <p:sp>
        <p:nvSpPr>
          <p:cNvPr id="60" name="TextBox 95">
            <a:extLst>
              <a:ext uri="{FF2B5EF4-FFF2-40B4-BE49-F238E27FC236}">
                <a16:creationId xmlns:a16="http://schemas.microsoft.com/office/drawing/2014/main" xmlns="" id="{8236D398-437E-461E-8E22-336B8E7D0DEC}"/>
              </a:ext>
            </a:extLst>
          </p:cNvPr>
          <p:cNvSpPr txBox="1"/>
          <p:nvPr/>
        </p:nvSpPr>
        <p:spPr>
          <a:xfrm>
            <a:off x="777911" y="4680278"/>
            <a:ext cx="909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xmlns="" id="{CB4788A6-6771-F543-B4CE-9F4F840E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293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4E5BE6D-F484-2144-B9B4-DAA8E83D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專題對象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6A3FBC48-1B61-BB42-B2E7-E42E66A6A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kumimoji="1" lang="en-US" altLang="zh-TW" sz="32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endParaRPr kumimoji="1" lang="en-US" altLang="zh-TW" sz="32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/>
            <a:r>
              <a:rPr kumimoji="1" lang="zh-TW" altLang="en-US" sz="4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自閉症患者</a:t>
            </a:r>
            <a:endParaRPr kumimoji="1" lang="en-US" altLang="zh-TW" sz="44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  <a:p>
            <a:pPr algn="ctr">
              <a:buFont typeface="Wingdings" panose="05000000000000000000" pitchFamily="2" charset="2"/>
              <a:buChar char="l"/>
            </a:pPr>
            <a:endParaRPr kumimoji="1" lang="zh-TW" altLang="en-US" sz="44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grpSp>
        <p:nvGrpSpPr>
          <p:cNvPr id="4" name="그룹 4">
            <a:extLst>
              <a:ext uri="{FF2B5EF4-FFF2-40B4-BE49-F238E27FC236}">
                <a16:creationId xmlns:a16="http://schemas.microsoft.com/office/drawing/2014/main" xmlns="" id="{885538DD-E492-476D-8663-DF23933AB91F}"/>
              </a:ext>
            </a:extLst>
          </p:cNvPr>
          <p:cNvGrpSpPr/>
          <p:nvPr/>
        </p:nvGrpSpPr>
        <p:grpSpPr>
          <a:xfrm>
            <a:off x="8882616" y="4548233"/>
            <a:ext cx="3495415" cy="2238106"/>
            <a:chOff x="2401342" y="248706"/>
            <a:chExt cx="5620059" cy="3598510"/>
          </a:xfrm>
          <a:solidFill>
            <a:srgbClr val="F2BF27"/>
          </a:solidFill>
        </p:grpSpPr>
        <p:sp>
          <p:nvSpPr>
            <p:cNvPr id="5" name="Oval 11">
              <a:extLst>
                <a:ext uri="{FF2B5EF4-FFF2-40B4-BE49-F238E27FC236}">
                  <a16:creationId xmlns:a16="http://schemas.microsoft.com/office/drawing/2014/main" xmlns="" id="{0B177DBD-E690-4F4E-9BC7-56ABD17F9FC1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6" name="Oval 11">
              <a:extLst>
                <a:ext uri="{FF2B5EF4-FFF2-40B4-BE49-F238E27FC236}">
                  <a16:creationId xmlns:a16="http://schemas.microsoft.com/office/drawing/2014/main" xmlns="" id="{EC0C4360-9071-46E3-A3D4-3DCC00EEA14E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xmlns="" id="{EB6FE257-E086-421F-B387-E0D78619DBCE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xmlns="" id="{27BA353B-3443-4C01-B732-C36D190A7380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9" name="Oval 11">
              <a:extLst>
                <a:ext uri="{FF2B5EF4-FFF2-40B4-BE49-F238E27FC236}">
                  <a16:creationId xmlns:a16="http://schemas.microsoft.com/office/drawing/2014/main" xmlns="" id="{8D45BB00-166F-4E40-9787-6BC0BF9B8EE6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0" name="Oval 11">
              <a:extLst>
                <a:ext uri="{FF2B5EF4-FFF2-40B4-BE49-F238E27FC236}">
                  <a16:creationId xmlns:a16="http://schemas.microsoft.com/office/drawing/2014/main" xmlns="" id="{44BF5C09-2C04-428F-9336-CB78DD42468C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1" name="Oval 11">
              <a:extLst>
                <a:ext uri="{FF2B5EF4-FFF2-40B4-BE49-F238E27FC236}">
                  <a16:creationId xmlns:a16="http://schemas.microsoft.com/office/drawing/2014/main" xmlns="" id="{7BD0C901-B82E-4887-AC82-E834E15288BE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D8EA87C9-A168-4798-AC6C-A3CC6BB99FFE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3" name="Oval 11">
              <a:extLst>
                <a:ext uri="{FF2B5EF4-FFF2-40B4-BE49-F238E27FC236}">
                  <a16:creationId xmlns:a16="http://schemas.microsoft.com/office/drawing/2014/main" xmlns="" id="{21E3ACC2-CCB6-420B-A9F0-D51DC0623A34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4" name="Oval 11">
              <a:extLst>
                <a:ext uri="{FF2B5EF4-FFF2-40B4-BE49-F238E27FC236}">
                  <a16:creationId xmlns:a16="http://schemas.microsoft.com/office/drawing/2014/main" xmlns="" id="{A65953BF-2C5A-4498-BEF7-EBE515286735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5" name="Oval 11">
              <a:extLst>
                <a:ext uri="{FF2B5EF4-FFF2-40B4-BE49-F238E27FC236}">
                  <a16:creationId xmlns:a16="http://schemas.microsoft.com/office/drawing/2014/main" xmlns="" id="{B91FA022-102A-433B-B16F-A2DEFD686B88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6" name="Oval 11">
              <a:extLst>
                <a:ext uri="{FF2B5EF4-FFF2-40B4-BE49-F238E27FC236}">
                  <a16:creationId xmlns:a16="http://schemas.microsoft.com/office/drawing/2014/main" xmlns="" id="{B03C1AF3-8872-4998-93C8-E6A822FF7323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7" name="Oval 11">
              <a:extLst>
                <a:ext uri="{FF2B5EF4-FFF2-40B4-BE49-F238E27FC236}">
                  <a16:creationId xmlns:a16="http://schemas.microsoft.com/office/drawing/2014/main" xmlns="" id="{7725C3BB-5A28-4D7E-8DFC-F0FAAB6DFADA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8" name="Oval 11">
              <a:extLst>
                <a:ext uri="{FF2B5EF4-FFF2-40B4-BE49-F238E27FC236}">
                  <a16:creationId xmlns:a16="http://schemas.microsoft.com/office/drawing/2014/main" xmlns="" id="{914B8AC5-C0CF-4981-B624-AC7957C9CB95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19" name="Oval 11">
              <a:extLst>
                <a:ext uri="{FF2B5EF4-FFF2-40B4-BE49-F238E27FC236}">
                  <a16:creationId xmlns:a16="http://schemas.microsoft.com/office/drawing/2014/main" xmlns="" id="{B595A7C7-9819-4D3E-9C4F-D677BAEA1C8B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0" name="Oval 11">
              <a:extLst>
                <a:ext uri="{FF2B5EF4-FFF2-40B4-BE49-F238E27FC236}">
                  <a16:creationId xmlns:a16="http://schemas.microsoft.com/office/drawing/2014/main" xmlns="" id="{99FA80D0-13F3-44A6-88AF-35BA8BF3EB92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xmlns="" id="{8F55A19B-BBE3-4964-A03D-CBA187BCB8E9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2" name="사다리꼴 22">
              <a:extLst>
                <a:ext uri="{FF2B5EF4-FFF2-40B4-BE49-F238E27FC236}">
                  <a16:creationId xmlns:a16="http://schemas.microsoft.com/office/drawing/2014/main" xmlns="" id="{0525E1AE-1959-46B5-91DA-3F39D5ABCC7E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  <p:grpSp>
        <p:nvGrpSpPr>
          <p:cNvPr id="23" name="그룹 23">
            <a:extLst>
              <a:ext uri="{FF2B5EF4-FFF2-40B4-BE49-F238E27FC236}">
                <a16:creationId xmlns:a16="http://schemas.microsoft.com/office/drawing/2014/main" xmlns="" id="{51A613C2-3726-4249-BFBE-4CC584CFDDC3}"/>
              </a:ext>
            </a:extLst>
          </p:cNvPr>
          <p:cNvGrpSpPr/>
          <p:nvPr/>
        </p:nvGrpSpPr>
        <p:grpSpPr>
          <a:xfrm>
            <a:off x="10170399" y="3333609"/>
            <a:ext cx="783538" cy="1506193"/>
            <a:chOff x="5304862" y="-789923"/>
            <a:chExt cx="645890" cy="1241591"/>
          </a:xfrm>
        </p:grpSpPr>
        <p:grpSp>
          <p:nvGrpSpPr>
            <p:cNvPr id="24" name="그룹 24">
              <a:extLst>
                <a:ext uri="{FF2B5EF4-FFF2-40B4-BE49-F238E27FC236}">
                  <a16:creationId xmlns:a16="http://schemas.microsoft.com/office/drawing/2014/main" xmlns="" id="{594451FD-89AA-43C9-9B84-F87E4804B0C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29" name="이등변 삼각형 49">
                <a:extLst>
                  <a:ext uri="{FF2B5EF4-FFF2-40B4-BE49-F238E27FC236}">
                    <a16:creationId xmlns:a16="http://schemas.microsoft.com/office/drawing/2014/main" xmlns="" id="{83D1A654-8564-41A7-8298-801A536D19F6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30" name="자유형: 도형 30">
                <a:extLst>
                  <a:ext uri="{FF2B5EF4-FFF2-40B4-BE49-F238E27FC236}">
                    <a16:creationId xmlns:a16="http://schemas.microsoft.com/office/drawing/2014/main" xmlns="" id="{6E7B14C1-11F5-43AE-A4B7-705828EB20FD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  <p:sp>
            <p:nvSpPr>
              <p:cNvPr id="31" name="자유형: 도형 31">
                <a:extLst>
                  <a:ext uri="{FF2B5EF4-FFF2-40B4-BE49-F238E27FC236}">
                    <a16:creationId xmlns:a16="http://schemas.microsoft.com/office/drawing/2014/main" xmlns="" id="{C7C6CA02-FFD5-4F9D-8123-E44BB701C1EC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jf open 粉圓 1.1" panose="020F0500000000000000" pitchFamily="34" charset="-120"/>
                </a:endParaRPr>
              </a:p>
            </p:txBody>
          </p:sp>
        </p:grpSp>
        <p:sp>
          <p:nvSpPr>
            <p:cNvPr id="25" name="타원 25">
              <a:extLst>
                <a:ext uri="{FF2B5EF4-FFF2-40B4-BE49-F238E27FC236}">
                  <a16:creationId xmlns:a16="http://schemas.microsoft.com/office/drawing/2014/main" xmlns="" id="{887B4D97-70F5-4868-A1E0-A6BEB038D450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6" name="직사각형 26">
              <a:extLst>
                <a:ext uri="{FF2B5EF4-FFF2-40B4-BE49-F238E27FC236}">
                  <a16:creationId xmlns:a16="http://schemas.microsoft.com/office/drawing/2014/main" xmlns="" id="{7CBE585A-3607-4A50-9900-6EB3AB07C48D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7" name="자유형: 도형 27">
              <a:extLst>
                <a:ext uri="{FF2B5EF4-FFF2-40B4-BE49-F238E27FC236}">
                  <a16:creationId xmlns:a16="http://schemas.microsoft.com/office/drawing/2014/main" xmlns="" id="{123510F0-C9DC-4552-9B47-394ABA39F4AF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  <p:sp>
          <p:nvSpPr>
            <p:cNvPr id="28" name="자유형: 도형 28">
              <a:extLst>
                <a:ext uri="{FF2B5EF4-FFF2-40B4-BE49-F238E27FC236}">
                  <a16:creationId xmlns:a16="http://schemas.microsoft.com/office/drawing/2014/main" xmlns="" id="{858BAFEC-FE00-4D7C-A4A3-D5F23EA97A3A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jf open 粉圓 1.1" panose="020F0500000000000000" pitchFamily="34" charset="-120"/>
              </a:endParaRPr>
            </a:p>
          </p:txBody>
        </p:sp>
      </p:grpSp>
      <p:sp>
        <p:nvSpPr>
          <p:cNvPr id="32" name="投影片編號版面配置區 31">
            <a:extLst>
              <a:ext uri="{FF2B5EF4-FFF2-40B4-BE49-F238E27FC236}">
                <a16:creationId xmlns:a16="http://schemas.microsoft.com/office/drawing/2014/main" xmlns="" id="{8DF00DC4-C560-0543-AE7C-BAFC5376C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2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367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9975891"/>
              </p:ext>
            </p:extLst>
          </p:nvPr>
        </p:nvGraphicFramePr>
        <p:xfrm>
          <a:off x="555585" y="2346843"/>
          <a:ext cx="11273741" cy="3686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8692">
                  <a:extLst>
                    <a:ext uri="{9D8B030D-6E8A-4147-A177-3AD203B41FA5}">
                      <a16:colId xmlns:a16="http://schemas.microsoft.com/office/drawing/2014/main" xmlns="" val="2699386503"/>
                    </a:ext>
                  </a:extLst>
                </a:gridCol>
                <a:gridCol w="3717456">
                  <a:extLst>
                    <a:ext uri="{9D8B030D-6E8A-4147-A177-3AD203B41FA5}">
                      <a16:colId xmlns:a16="http://schemas.microsoft.com/office/drawing/2014/main" xmlns="" val="3090985136"/>
                    </a:ext>
                  </a:extLst>
                </a:gridCol>
                <a:gridCol w="4707593">
                  <a:extLst>
                    <a:ext uri="{9D8B030D-6E8A-4147-A177-3AD203B41FA5}">
                      <a16:colId xmlns:a16="http://schemas.microsoft.com/office/drawing/2014/main" xmlns="" val="1670166282"/>
                    </a:ext>
                  </a:extLst>
                </a:gridCol>
              </a:tblGrid>
              <a:tr h="1181240">
                <a:tc>
                  <a:txBody>
                    <a:bodyPr/>
                    <a:lstStyle/>
                    <a:p>
                      <a:pPr algn="ctr"/>
                      <a:r>
                        <a:rPr kumimoji="1" lang="zh-Hant" altLang="en-US" sz="3200" b="0" dirty="0">
                          <a:latin typeface="jf open 粉圓 1.1" panose="020F0500000000000000" pitchFamily="34" charset="-120"/>
                          <a:ea typeface="jf open 粉圓 1.1" panose="020F0500000000000000" pitchFamily="34" charset="-120"/>
                        </a:rPr>
                        <a:t>硬體</a:t>
                      </a:r>
                      <a:endParaRPr lang="zh-TW" altLang="en-US" sz="3200" b="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kumimoji="1" lang="zh-Hant" altLang="en-US" sz="3200" dirty="0">
                          <a:latin typeface="jf open 粉圓 1.1" panose="020F0500000000000000" pitchFamily="34" charset="-120"/>
                          <a:ea typeface="jf open 粉圓 1.1" panose="020F0500000000000000" pitchFamily="34" charset="-120"/>
                        </a:rPr>
                        <a:t>前端</a:t>
                      </a:r>
                      <a:endParaRPr lang="zh-TW" altLang="en-US" sz="3200" b="1" kern="1200" dirty="0">
                        <a:solidFill>
                          <a:schemeClr val="lt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kumimoji="1" lang="zh-Hant" altLang="en-US" sz="3200" dirty="0">
                          <a:latin typeface="jf open 粉圓 1.1" panose="020F0500000000000000" pitchFamily="34" charset="-120"/>
                          <a:ea typeface="jf open 粉圓 1.1" panose="020F0500000000000000" pitchFamily="34" charset="-120"/>
                        </a:rPr>
                        <a:t>後端</a:t>
                      </a:r>
                      <a:endParaRPr lang="zh-TW" altLang="en-US" sz="3200" b="1" kern="1200" dirty="0">
                        <a:solidFill>
                          <a:schemeClr val="lt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62564513"/>
                  </a:ext>
                </a:extLst>
              </a:tr>
              <a:tr h="1239926">
                <a:tc>
                  <a:txBody>
                    <a:bodyPr/>
                    <a:lstStyle/>
                    <a:p>
                      <a:pPr marL="201168" lvl="1" indent="0" algn="ctr">
                        <a:buNone/>
                      </a:pP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HTC Vive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Unity</a:t>
                      </a:r>
                      <a:r>
                        <a:rPr kumimoji="1" lang="zh-Hant" altLang="en-US" sz="3200" b="1" dirty="0">
                          <a:latin typeface="+mj-lt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C#</a:t>
                      </a:r>
                      <a:r>
                        <a:rPr kumimoji="1" lang="zh-Hant" altLang="en-US" sz="3200" b="1" dirty="0">
                          <a:latin typeface="+mj-lt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Blender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Node.js Express</a:t>
                      </a:r>
                      <a:r>
                        <a:rPr kumimoji="1" lang="zh-Hant" altLang="en-US" sz="3200" b="1" dirty="0">
                          <a:latin typeface="+mj-lt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kumimoji="1" lang="en-US" altLang="zh-Hant" sz="3200" b="1" dirty="0">
                          <a:latin typeface="+mj-lt"/>
                          <a:ea typeface="標楷體" panose="03000509000000000000" pitchFamily="65" charset="-120"/>
                        </a:rPr>
                        <a:t>MySQL</a:t>
                      </a:r>
                      <a:endParaRPr lang="zh-TW" altLang="en-US" sz="3200" b="1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16567840"/>
                  </a:ext>
                </a:extLst>
              </a:tr>
              <a:tr h="1264929">
                <a:tc>
                  <a:txBody>
                    <a:bodyPr/>
                    <a:lstStyle/>
                    <a:p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17355385"/>
                  </a:ext>
                </a:extLst>
              </a:tr>
            </a:tbl>
          </a:graphicData>
        </a:graphic>
      </p:graphicFrame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976" y="4836363"/>
            <a:ext cx="1565045" cy="112210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541" y="4804659"/>
            <a:ext cx="1182289" cy="115381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229" y="4772489"/>
            <a:ext cx="1080000" cy="118598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954" y="4788574"/>
            <a:ext cx="1008501" cy="115381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003" y="4772489"/>
            <a:ext cx="2217429" cy="118598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229" y="4762502"/>
            <a:ext cx="1679662" cy="1185983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xmlns="" id="{4683AAC0-D08B-264D-B564-B2DE8117D764}"/>
              </a:ext>
            </a:extLst>
          </p:cNvPr>
          <p:cNvSpPr txBox="1">
            <a:spLocks/>
          </p:cNvSpPr>
          <p:nvPr/>
        </p:nvSpPr>
        <p:spPr>
          <a:xfrm>
            <a:off x="1249680" y="4390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專題</a:t>
            </a:r>
            <a:r>
              <a:rPr kumimoji="1" lang="zh-Hant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技術</a:t>
            </a:r>
            <a:endParaRPr kumimoji="1" lang="zh-TW" altLang="en-US" sz="80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xmlns="" id="{B226A9CB-4795-E241-9D42-32C1C2960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3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162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Hant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專題完成度</a:t>
            </a:r>
            <a:endParaRPr lang="zh-TW" altLang="en-US" sz="80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graphicFrame>
        <p:nvGraphicFramePr>
          <p:cNvPr id="10" name="圖表 9"/>
          <p:cNvGraphicFramePr/>
          <p:nvPr>
            <p:extLst>
              <p:ext uri="{D42A27DB-BD31-4B8C-83A1-F6EECF244321}">
                <p14:modId xmlns:p14="http://schemas.microsoft.com/office/powerpoint/2010/main" val="451082296"/>
              </p:ext>
            </p:extLst>
          </p:nvPr>
        </p:nvGraphicFramePr>
        <p:xfrm>
          <a:off x="1305098" y="2709814"/>
          <a:ext cx="1736437" cy="2134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4">
            <a:extLst>
              <a:ext uri="{FF2B5EF4-FFF2-40B4-BE49-F238E27FC236}">
                <a16:creationId xmlns:a16="http://schemas.microsoft.com/office/drawing/2014/main" xmlns="" id="{6CDFB527-10B4-41E2-836B-39F5FD558A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5557375"/>
              </p:ext>
            </p:extLst>
          </p:nvPr>
        </p:nvGraphicFramePr>
        <p:xfrm>
          <a:off x="-114300" y="1775460"/>
          <a:ext cx="12192000" cy="4466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AC3BA235-C5AB-6F41-85B6-5F0006DC72F0}"/>
              </a:ext>
            </a:extLst>
          </p:cNvPr>
          <p:cNvSpPr txBox="1"/>
          <p:nvPr/>
        </p:nvSpPr>
        <p:spPr>
          <a:xfrm>
            <a:off x="14058900" y="26431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/>
          </a:p>
        </p:txBody>
      </p:sp>
      <p:grpSp>
        <p:nvGrpSpPr>
          <p:cNvPr id="7" name="Group 11">
            <a:extLst>
              <a:ext uri="{FF2B5EF4-FFF2-40B4-BE49-F238E27FC236}">
                <a16:creationId xmlns:a16="http://schemas.microsoft.com/office/drawing/2014/main" xmlns="" id="{E309AB46-C8F8-2443-A807-742E8421DF3A}"/>
              </a:ext>
            </a:extLst>
          </p:cNvPr>
          <p:cNvGrpSpPr/>
          <p:nvPr/>
        </p:nvGrpSpPr>
        <p:grpSpPr>
          <a:xfrm>
            <a:off x="8508333" y="1957009"/>
            <a:ext cx="3204911" cy="2658210"/>
            <a:chOff x="-3928028" y="5291575"/>
            <a:chExt cx="2010476" cy="1950652"/>
          </a:xfrm>
        </p:grpSpPr>
        <p:sp>
          <p:nvSpPr>
            <p:cNvPr id="8" name="TextBox 12">
              <a:extLst>
                <a:ext uri="{FF2B5EF4-FFF2-40B4-BE49-F238E27FC236}">
                  <a16:creationId xmlns:a16="http://schemas.microsoft.com/office/drawing/2014/main" xmlns="" id="{B1B84CCB-C751-324F-BE34-FD37F88691B1}"/>
                </a:ext>
              </a:extLst>
            </p:cNvPr>
            <p:cNvSpPr txBox="1"/>
            <p:nvPr/>
          </p:nvSpPr>
          <p:spPr>
            <a:xfrm>
              <a:off x="-3928028" y="5751597"/>
              <a:ext cx="1980601" cy="1490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主要分為四大等分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  <a:p>
              <a:pPr marL="228600" indent="-228600">
                <a:buAutoNum type="arabicPeriod"/>
              </a:pPr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教室場景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  <a:p>
              <a:pPr marL="228600" indent="-228600">
                <a:buAutoNum type="arabicPeriod"/>
              </a:pPr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輔大外圍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  <a:p>
              <a:pPr marL="228600" indent="-228600">
                <a:buAutoNum type="arabicPeriod"/>
              </a:pPr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捷運站內部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  <a:p>
              <a:pPr marL="228600" indent="-228600">
                <a:buAutoNum type="arabicPeriod"/>
              </a:pPr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捷運月台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  <a:p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每個場景都有不同的遊戲關卡以及對答。</a:t>
              </a:r>
              <a:endParaRPr lang="en-US" altLang="zh-TW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  <a:cs typeface="Arial" pitchFamily="34" charset="0"/>
              </a:endParaRPr>
            </a:p>
          </p:txBody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xmlns="" id="{FD2A1899-68FE-1943-9642-C24F67170B87}"/>
                </a:ext>
              </a:extLst>
            </p:cNvPr>
            <p:cNvSpPr txBox="1"/>
            <p:nvPr/>
          </p:nvSpPr>
          <p:spPr>
            <a:xfrm>
              <a:off x="-3898153" y="5291575"/>
              <a:ext cx="1980601" cy="383953"/>
            </a:xfrm>
            <a:prstGeom prst="rect">
              <a:avLst/>
            </a:prstGeom>
            <a:solidFill>
              <a:srgbClr val="E48312"/>
            </a:solidFill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28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遊戲主體     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完成度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: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 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30%</a:t>
              </a:r>
              <a:endParaRPr lang="ko-KR" altLang="en-US" sz="2800" b="1" dirty="0">
                <a:solidFill>
                  <a:schemeClr val="bg1"/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F90DAA40-1544-E94A-BF91-871734EE5EE3}"/>
              </a:ext>
            </a:extLst>
          </p:cNvPr>
          <p:cNvGrpSpPr/>
          <p:nvPr/>
        </p:nvGrpSpPr>
        <p:grpSpPr>
          <a:xfrm>
            <a:off x="431163" y="2013182"/>
            <a:ext cx="3240024" cy="1260012"/>
            <a:chOff x="-11257855" y="10421225"/>
            <a:chExt cx="1041717" cy="6646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90AFE612-F40F-4545-9DA4-DED85B55FD8B}"/>
                </a:ext>
              </a:extLst>
            </p:cNvPr>
            <p:cNvSpPr txBox="1"/>
            <p:nvPr/>
          </p:nvSpPr>
          <p:spPr>
            <a:xfrm>
              <a:off x="-11230787" y="10742923"/>
              <a:ext cx="1014649" cy="34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使用者基本資料、遊戲進度、題目對答等等</a:t>
              </a:r>
              <a:endPara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14558DAF-3D42-3247-B0C6-4D527882E23F}"/>
                </a:ext>
              </a:extLst>
            </p:cNvPr>
            <p:cNvSpPr txBox="1"/>
            <p:nvPr/>
          </p:nvSpPr>
          <p:spPr>
            <a:xfrm>
              <a:off x="-11257855" y="10421225"/>
              <a:ext cx="1024283" cy="275978"/>
            </a:xfrm>
            <a:prstGeom prst="rect">
              <a:avLst/>
            </a:prstGeom>
            <a:solidFill>
              <a:srgbClr val="9B8357"/>
            </a:solidFill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28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資料庫        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完成度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: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 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90%</a:t>
              </a:r>
              <a:endParaRPr lang="ko-KR" altLang="en-US" sz="2800" b="1" dirty="0">
                <a:solidFill>
                  <a:schemeClr val="bg1"/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</p:grpSp>
      <p:grpSp>
        <p:nvGrpSpPr>
          <p:cNvPr id="15" name="Group 11">
            <a:extLst>
              <a:ext uri="{FF2B5EF4-FFF2-40B4-BE49-F238E27FC236}">
                <a16:creationId xmlns:a16="http://schemas.microsoft.com/office/drawing/2014/main" xmlns="" id="{07025D4C-0644-8B4A-9EB3-D1D71B4E2F82}"/>
              </a:ext>
            </a:extLst>
          </p:cNvPr>
          <p:cNvGrpSpPr/>
          <p:nvPr/>
        </p:nvGrpSpPr>
        <p:grpSpPr>
          <a:xfrm>
            <a:off x="404051" y="4331839"/>
            <a:ext cx="3240024" cy="1024920"/>
            <a:chOff x="-11257855" y="10421235"/>
            <a:chExt cx="1023211" cy="469744"/>
          </a:xfrm>
        </p:grpSpPr>
        <p:sp>
          <p:nvSpPr>
            <p:cNvPr id="16" name="TextBox 12">
              <a:extLst>
                <a:ext uri="{FF2B5EF4-FFF2-40B4-BE49-F238E27FC236}">
                  <a16:creationId xmlns:a16="http://schemas.microsoft.com/office/drawing/2014/main" xmlns="" id="{ACB8A0AD-CF75-CB44-96BD-32A226F3A4D8}"/>
                </a:ext>
              </a:extLst>
            </p:cNvPr>
            <p:cNvSpPr txBox="1"/>
            <p:nvPr/>
          </p:nvSpPr>
          <p:spPr>
            <a:xfrm>
              <a:off x="-11257855" y="10721709"/>
              <a:ext cx="1014649" cy="1692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所需要用到的模板</a:t>
              </a:r>
              <a:endPara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  <p:sp>
          <p:nvSpPr>
            <p:cNvPr id="17" name="TextBox 13">
              <a:extLst>
                <a:ext uri="{FF2B5EF4-FFF2-40B4-BE49-F238E27FC236}">
                  <a16:creationId xmlns:a16="http://schemas.microsoft.com/office/drawing/2014/main" xmlns="" id="{8E0FE215-0961-7541-A85E-DAEAE5457DF2}"/>
                </a:ext>
              </a:extLst>
            </p:cNvPr>
            <p:cNvSpPr txBox="1"/>
            <p:nvPr/>
          </p:nvSpPr>
          <p:spPr>
            <a:xfrm>
              <a:off x="-11249293" y="10421235"/>
              <a:ext cx="1014649" cy="239799"/>
            </a:xfrm>
            <a:prstGeom prst="rect">
              <a:avLst/>
            </a:prstGeom>
            <a:solidFill>
              <a:srgbClr val="ED1C24"/>
            </a:solidFill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28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板模建置     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完成度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:</a:t>
              </a:r>
              <a:r>
                <a:rPr lang="zh-TW" altLang="en-US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 </a:t>
              </a:r>
              <a:r>
                <a:rPr lang="en-US" altLang="zh-TW" sz="1400" b="1" dirty="0">
                  <a:solidFill>
                    <a:schemeClr val="bg1"/>
                  </a:solidFill>
                  <a:latin typeface="jf open 粉圓 1.1" panose="020F0500000000000000" pitchFamily="34" charset="-120"/>
                  <a:ea typeface="jf open 粉圓 1.1" panose="020F0500000000000000" pitchFamily="34" charset="-120"/>
                  <a:cs typeface="Arial" pitchFamily="34" charset="0"/>
                </a:rPr>
                <a:t>80%</a:t>
              </a:r>
              <a:endParaRPr lang="ko-KR" altLang="en-US" sz="2800" b="1" dirty="0">
                <a:solidFill>
                  <a:schemeClr val="bg1"/>
                </a:solidFill>
                <a:latin typeface="jf open 粉圓 1.1" panose="020F0500000000000000" pitchFamily="34" charset="-120"/>
                <a:cs typeface="Arial" pitchFamily="34" charset="0"/>
              </a:endParaRPr>
            </a:p>
          </p:txBody>
        </p:sp>
      </p:grp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6D793DEB-615D-BF40-8913-C565A88A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868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Chart bld="category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教室場景</a:t>
            </a:r>
          </a:p>
        </p:txBody>
      </p:sp>
      <p:sp>
        <p:nvSpPr>
          <p:cNvPr id="12" name="文字版面配置區 11">
            <a:extLst>
              <a:ext uri="{FF2B5EF4-FFF2-40B4-BE49-F238E27FC236}">
                <a16:creationId xmlns:a16="http://schemas.microsoft.com/office/drawing/2014/main" xmlns="" id="{A2153CC2-335E-4D9D-90FB-5CF6577CA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599" y="1846052"/>
            <a:ext cx="4937760" cy="736282"/>
          </a:xfrm>
        </p:spPr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5B02452E-25FF-F24E-ACC9-3B50E83C03C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19112" y="2582334"/>
            <a:ext cx="4814735" cy="3611051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xmlns="" id="{D2C2F62A-AC11-3A4C-9754-256A64C87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5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031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xmlns="" id="{EB18903C-5463-4ACF-8101-486239B9B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輔大外圍場景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xmlns="" id="{67060401-5993-4ED9-9620-7A6ED4D77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  <a:endParaRPr lang="en-US" altLang="zh-TW" sz="3200" dirty="0">
              <a:solidFill>
                <a:schemeClr val="tx1"/>
              </a:solidFill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pic>
        <p:nvPicPr>
          <p:cNvPr id="18" name="內容版面配置區 17">
            <a:extLst>
              <a:ext uri="{FF2B5EF4-FFF2-40B4-BE49-F238E27FC236}">
                <a16:creationId xmlns:a16="http://schemas.microsoft.com/office/drawing/2014/main" xmlns="" id="{FBE47ED5-2319-40DC-B0CF-5B939AAF6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26544" y="2586567"/>
            <a:ext cx="4279550" cy="3378200"/>
          </a:xfrm>
        </p:spPr>
      </p:pic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xmlns="" id="{0DC4BDCD-63FB-4F40-A5B0-059A17AD47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3" name="內容版面配置區 2">
            <a:extLst>
              <a:ext uri="{FF2B5EF4-FFF2-40B4-BE49-F238E27FC236}">
                <a16:creationId xmlns:a16="http://schemas.microsoft.com/office/drawing/2014/main" xmlns="" id="{C1192E6F-65F5-A645-BBB9-8C66A059431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6919" y="2582334"/>
            <a:ext cx="4499762" cy="337820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514AB0B8-EBA2-A44A-AD79-DBB0387F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6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6353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xmlns="" id="{66AFBE5B-EC4D-4301-9A47-C0C6043FA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輔大外圍場景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xmlns="" id="{A21F4572-700D-4545-B1F4-F2F65B0471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  <a:endParaRPr lang="en-US" altLang="zh-TW" sz="3200" dirty="0">
              <a:solidFill>
                <a:schemeClr val="tx1"/>
              </a:solidFill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pic>
        <p:nvPicPr>
          <p:cNvPr id="13" name="內容版面配置區 12">
            <a:extLst>
              <a:ext uri="{FF2B5EF4-FFF2-40B4-BE49-F238E27FC236}">
                <a16:creationId xmlns:a16="http://schemas.microsoft.com/office/drawing/2014/main" xmlns="" id="{91973A9D-76BB-412F-8CEF-1B754EFCC2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13508" y="2582863"/>
            <a:ext cx="4305622" cy="3378200"/>
          </a:xfrm>
        </p:spPr>
      </p:pic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xmlns="" id="{B5491F65-5F8B-4E00-8A3E-4B3D6E8E1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xmlns="" id="{DD549EC4-BF86-9A42-816F-BD79F5D13CE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6919" y="2582863"/>
            <a:ext cx="4499762" cy="3378200"/>
          </a:xfr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8F10DA8F-03CF-094F-8DF6-26D85BA0D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7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9302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xmlns="" id="{4A5350EE-BF1F-473D-A348-5FB463A3B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輔大外圍場景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xmlns="" id="{573374AE-BD8A-48FA-9211-52E1813AB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遊戲畫面</a:t>
            </a:r>
          </a:p>
        </p:txBody>
      </p:sp>
      <p:pic>
        <p:nvPicPr>
          <p:cNvPr id="13" name="內容版面配置區 12">
            <a:extLst>
              <a:ext uri="{FF2B5EF4-FFF2-40B4-BE49-F238E27FC236}">
                <a16:creationId xmlns:a16="http://schemas.microsoft.com/office/drawing/2014/main" xmlns="" id="{EDBAEE80-A3F8-43AC-B466-40E72F12D8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39304" y="2582863"/>
            <a:ext cx="4254029" cy="3378200"/>
          </a:xfrm>
        </p:spPr>
      </p:pic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xmlns="" id="{B7B41099-E0D1-4022-80C9-AE53235FD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tx1"/>
                </a:solidFill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實際場景</a:t>
            </a:r>
          </a:p>
        </p:txBody>
      </p:sp>
      <p:pic>
        <p:nvPicPr>
          <p:cNvPr id="3" name="內容版面配置區 2">
            <a:extLst>
              <a:ext uri="{FF2B5EF4-FFF2-40B4-BE49-F238E27FC236}">
                <a16:creationId xmlns:a16="http://schemas.microsoft.com/office/drawing/2014/main" xmlns="" id="{B882F316-9391-3E4E-8931-F9FC7FDFA0A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6919" y="2582863"/>
            <a:ext cx="4499762" cy="337820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CD7D76B0-3975-2247-9105-21884BDAA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1505C-2C39-E74A-933D-EA5BC2DE5C5A}" type="slidenum">
              <a:rPr kumimoji="1" lang="zh-TW" altLang="en-US" sz="2000" b="1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8</a:t>
            </a:fld>
            <a:endParaRPr kumimoji="1" lang="zh-TW" altLang="en-US" sz="2000" b="1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783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自訂 2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F2BF27"/>
      </a:accent2>
      <a:accent3>
        <a:srgbClr val="ED1C24"/>
      </a:accent3>
      <a:accent4>
        <a:srgbClr val="9B8357"/>
      </a:accent4>
      <a:accent5>
        <a:srgbClr val="C2BC80"/>
      </a:accent5>
      <a:accent6>
        <a:srgbClr val="ED1C24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749</TotalTime>
  <Words>238</Words>
  <Application>Microsoft Office PowerPoint</Application>
  <PresentationFormat>自訂</PresentationFormat>
  <Paragraphs>87</Paragraphs>
  <Slides>16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Arial</vt:lpstr>
      <vt:lpstr>新細明體</vt:lpstr>
      <vt:lpstr>標楷體</vt:lpstr>
      <vt:lpstr>Calibri Light</vt:lpstr>
      <vt:lpstr>맑은 고딕</vt:lpstr>
      <vt:lpstr>Wingdings</vt:lpstr>
      <vt:lpstr>Calibri</vt:lpstr>
      <vt:lpstr>jf open 粉圓 1.1</vt:lpstr>
      <vt:lpstr>回顧</vt:lpstr>
      <vt:lpstr>PowerPoint 簡報</vt:lpstr>
      <vt:lpstr>    專題目的 </vt:lpstr>
      <vt:lpstr>專題對象</vt:lpstr>
      <vt:lpstr>PowerPoint 簡報</vt:lpstr>
      <vt:lpstr>專題完成度</vt:lpstr>
      <vt:lpstr>教室場景</vt:lpstr>
      <vt:lpstr>輔大外圍場景</vt:lpstr>
      <vt:lpstr>輔大外圍場景</vt:lpstr>
      <vt:lpstr>輔大外圍場景</vt:lpstr>
      <vt:lpstr>捷運站內部</vt:lpstr>
      <vt:lpstr>捷運站內部</vt:lpstr>
      <vt:lpstr>捷運站內部</vt:lpstr>
      <vt:lpstr>捷運月台</vt:lpstr>
      <vt:lpstr>捷運車廂</vt:lpstr>
      <vt:lpstr>甘特圖 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B02</dc:title>
  <dc:creator>Microsoft Office 使用者</dc:creator>
  <cp:lastModifiedBy>Intel</cp:lastModifiedBy>
  <cp:revision>125</cp:revision>
  <dcterms:created xsi:type="dcterms:W3CDTF">2020-05-11T04:11:24Z</dcterms:created>
  <dcterms:modified xsi:type="dcterms:W3CDTF">2020-05-26T14:21:06Z</dcterms:modified>
</cp:coreProperties>
</file>

<file path=docProps/thumbnail.jpeg>
</file>